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21"/>
  </p:notesMasterIdLst>
  <p:handoutMasterIdLst>
    <p:handoutMasterId r:id="rId22"/>
  </p:handoutMasterIdLst>
  <p:sldIdLst>
    <p:sldId id="269" r:id="rId3"/>
    <p:sldId id="274" r:id="rId4"/>
    <p:sldId id="275" r:id="rId5"/>
    <p:sldId id="277" r:id="rId6"/>
    <p:sldId id="276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9" r:id="rId16"/>
    <p:sldId id="286" r:id="rId17"/>
    <p:sldId id="287" r:id="rId18"/>
    <p:sldId id="288" r:id="rId19"/>
    <p:sldId id="290" r:id="rId20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29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0:52.259" idx="1">
    <p:pos x="5485" y="763"/>
    <p:text>[1]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1:13.354" idx="2">
    <p:pos x="4637" y="1655"/>
    <p:text>[2]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1:21.059" idx="3">
    <p:pos x="6838" y="2432"/>
    <p:text>[3]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1:28.474" idx="4">
    <p:pos x="4502" y="3144"/>
    <p:text>[4]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41.276" idx="17">
    <p:pos x="3723" y="2105"/>
    <p:text>[6]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45.563" idx="18">
    <p:pos x="7084" y="2105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51.607" idx="19">
    <p:pos x="4048" y="2160"/>
    <p:text>[6]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55.462" idx="20">
    <p:pos x="7251" y="2160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754" y="2436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21.498" idx="22">
    <p:pos x="1778" y="869"/>
    <p:text>[15]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10:33.534" idx="23">
    <p:pos x="2991" y="2764"/>
    <p:text>[16]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10:39.350" idx="24">
    <p:pos x="6201" y="2801"/>
    <p:text>[17]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0:45.404" idx="25">
    <p:pos x="2912" y="2160"/>
    <p:text>[18]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10:49.705" idx="26">
    <p:pos x="5601" y="2160"/>
    <p:text>[19]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59.754" idx="28">
    <p:pos x="6389" y="2876"/>
    <p:text>[4]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12:05.198" idx="29">
    <p:pos x="2074" y="2802"/>
    <p:text>[20]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46.972" idx="27">
    <p:pos x="6240" y="1757"/>
    <p:text>[21]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0.535" idx="5">
    <p:pos x="2945" y="2213"/>
    <p:text>[5]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3:39.682" idx="6">
    <p:pos x="6871" y="0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4:35.836" idx="8">
    <p:pos x="5956" y="1786"/>
    <p:text>[7]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4:28.327" idx="7">
    <p:pos x="5448" y="2333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5:02.082" idx="9">
    <p:pos x="2410" y="396"/>
    <p:text>[8]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5:08.155" idx="10">
    <p:pos x="6838" y="1952"/>
    <p:text>[9]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5:51.611" idx="11">
    <p:pos x="6616" y="869"/>
    <p:text>[10]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5:56.132" idx="12">
    <p:pos x="6572" y="2213"/>
    <p:text>[11]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6:27.677" idx="13">
    <p:pos x="2251" y="376"/>
    <p:text>[12]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6:31.965" idx="14">
    <p:pos x="4481" y="2031"/>
    <p:text>[13]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11.615" idx="15">
    <p:pos x="7129" y="378"/>
    <p:text>[14]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36.784" idx="16">
    <p:pos x="5447" y="2348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03.12.2019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03.12.2019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5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</a:p>
          <a:p>
            <a:br>
              <a:rPr lang="de-DE" dirty="0"/>
            </a:br>
            <a:r>
              <a:rPr lang="de-DE" dirty="0" err="1">
                <a:solidFill>
                  <a:srgbClr val="626254"/>
                </a:solidFill>
              </a:rPr>
              <a:t>git</a:t>
            </a:r>
            <a:r>
              <a:rPr lang="de-DE" dirty="0">
                <a:solidFill>
                  <a:srgbClr val="626254"/>
                </a:solidFill>
              </a:rPr>
              <a:t> - Versionskontrolle</a:t>
            </a:r>
          </a:p>
          <a:p>
            <a:r>
              <a:rPr lang="de-DE" sz="2400" dirty="0">
                <a:solidFill>
                  <a:srgbClr val="626254"/>
                </a:solidFill>
              </a:rPr>
              <a:t>Lennart </a:t>
            </a:r>
            <a:r>
              <a:rPr lang="de-DE" sz="2400" dirty="0" err="1">
                <a:solidFill>
                  <a:srgbClr val="626254"/>
                </a:solidFill>
              </a:rPr>
              <a:t>Kaussen</a:t>
            </a:r>
            <a:endParaRPr lang="de-DE" sz="2400" dirty="0">
              <a:solidFill>
                <a:srgbClr val="626254"/>
              </a:solidFill>
            </a:endParaRPr>
          </a:p>
          <a:p>
            <a:r>
              <a:rPr lang="de-DE" sz="24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7/17/2019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Änderungen aus zwei Pfaden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Erstellt neuen Commit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>
            <a:off x="3545572" y="3728208"/>
            <a:ext cx="510085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3B2-9F24-4616-9352-7A0DCC1A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10AA7-8A0F-4CC0-BF59-02695233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auf gewünschten Pfad angewandt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Hauptpfad statt Nebenpfade</a:t>
            </a:r>
          </a:p>
          <a:p>
            <a:endParaRPr lang="de-DE" dirty="0"/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C39D3632-8341-491F-998C-0C287E1A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4" y="3342314"/>
            <a:ext cx="4343400" cy="243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A6AD43-0B47-4414-824C-D17B2798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57" y="3342314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80F5A-383A-49FB-96D0-9A6CD98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Squash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E3154-54E5-4CF5-9A81-2C385AB5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mehrere </a:t>
            </a:r>
            <a:r>
              <a:rPr lang="de-DE" dirty="0" err="1"/>
              <a:t>Commits</a:t>
            </a:r>
            <a:r>
              <a:rPr lang="de-DE" dirty="0"/>
              <a:t>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Pull </a:t>
            </a:r>
            <a:r>
              <a:rPr lang="de-DE" dirty="0" err="1"/>
              <a:t>Requests</a:t>
            </a:r>
            <a:r>
              <a:rPr lang="de-DE" dirty="0"/>
              <a:t>, </a:t>
            </a:r>
            <a:r>
              <a:rPr lang="de-DE" dirty="0" err="1"/>
              <a:t>Merges</a:t>
            </a:r>
            <a:endParaRPr lang="de-DE" dirty="0"/>
          </a:p>
        </p:txBody>
      </p:sp>
      <p:pic>
        <p:nvPicPr>
          <p:cNvPr id="9" name="Grafik 8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B1C13ACC-0680-445C-B217-08BBF750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63" y="3429000"/>
            <a:ext cx="5674803" cy="2087284"/>
          </a:xfrm>
          <a:prstGeom prst="rect">
            <a:avLst/>
          </a:prstGeom>
        </p:spPr>
      </p:pic>
      <p:pic>
        <p:nvPicPr>
          <p:cNvPr id="11" name="Grafik 10" descr="Ein Bild, das Messanzeige, Uhr enthält.&#10;&#10;Automatisch generierte Beschreibung">
            <a:extLst>
              <a:ext uri="{FF2B5EF4-FFF2-40B4-BE49-F238E27FC236}">
                <a16:creationId xmlns:a16="http://schemas.microsoft.com/office/drawing/2014/main" id="{9371DFC4-1A6B-4698-A39C-6A6675A5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234" y="3429000"/>
            <a:ext cx="4499995" cy="21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Kein internes </a:t>
            </a:r>
            <a:r>
              <a:rPr lang="de-DE" dirty="0" err="1"/>
              <a:t>Git</a:t>
            </a:r>
            <a:r>
              <a:rPr lang="de-DE" dirty="0"/>
              <a:t> Kommando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Commit wird vorgemerkt im Repository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Administrator gibt Commit frei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Automatisches Code Review, Open Source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236598-28E2-40E5-B808-D498DEB8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55" y="508379"/>
            <a:ext cx="549270" cy="549270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1"/>
          <a:stretch/>
        </p:blipFill>
        <p:spPr>
          <a:xfrm>
            <a:off x="5311601" y="3867325"/>
            <a:ext cx="5410955" cy="18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1B206-F9E9-4A60-A9DE-85CD6E71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FBCB5-2D87-4336-9288-DB95E45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Patches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Tags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Common </a:t>
            </a:r>
            <a:r>
              <a:rPr lang="de-DE" dirty="0" err="1"/>
              <a:t>practices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Continuous</a:t>
            </a:r>
            <a:r>
              <a:rPr lang="de-DE" dirty="0"/>
              <a:t> Integration,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Delivery</a:t>
            </a:r>
            <a:endParaRPr lang="de-DE" dirty="0"/>
          </a:p>
        </p:txBody>
      </p:sp>
      <p:pic>
        <p:nvPicPr>
          <p:cNvPr id="5" name="Grafik 4" descr="Ein Bild, das Zeichnung, Schild enthält.&#10;&#10;Automatisch generierte Beschreibung">
            <a:extLst>
              <a:ext uri="{FF2B5EF4-FFF2-40B4-BE49-F238E27FC236}">
                <a16:creationId xmlns:a16="http://schemas.microsoft.com/office/drawing/2014/main" id="{35160C31-83B8-4FFE-849C-32EB356A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23" y="4387142"/>
            <a:ext cx="1259048" cy="12590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2746F8-2159-4075-9286-C3B999EC4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811" y="1378990"/>
            <a:ext cx="310377" cy="4138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B68E003-7DAE-43D0-8032-24B5D6E08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763" y="4446119"/>
            <a:ext cx="3547017" cy="11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20BE0-28F2-4D0E-8B41-F9E119A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14215-92DD-473B-B659-3CD7DA667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Github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GitKraken</a:t>
            </a:r>
            <a:r>
              <a:rPr lang="de-DE" dirty="0"/>
              <a:t> (Windows und Linux)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Premium Accounts als Student oder gemeinnützige Organisation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AEABEE-CB99-440C-AFE6-3E827295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07" y="3684465"/>
            <a:ext cx="2050408" cy="1794545"/>
          </a:xfrm>
          <a:prstGeom prst="rect">
            <a:avLst/>
          </a:prstGeom>
        </p:spPr>
      </p:pic>
      <p:pic>
        <p:nvPicPr>
          <p:cNvPr id="7" name="Grafik 6" descr="Ein Bild, das Teller enthält.&#10;&#10;Automatisch generierte Beschreibung">
            <a:extLst>
              <a:ext uri="{FF2B5EF4-FFF2-40B4-BE49-F238E27FC236}">
                <a16:creationId xmlns:a16="http://schemas.microsoft.com/office/drawing/2014/main" id="{3FE576C9-D064-4086-B5B9-A99B8128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40" y="3684465"/>
            <a:ext cx="1987039" cy="17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6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07547-70A1-42DB-9468-FF86C813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Subversion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5C0-7A7F-4157-9053-0AF7A6B4D981}"/>
              </a:ext>
            </a:extLst>
          </p:cNvPr>
          <p:cNvSpPr/>
          <p:nvPr/>
        </p:nvSpPr>
        <p:spPr>
          <a:xfrm>
            <a:off x="1336430" y="171547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/>
              <a:t>Dezentrales</a:t>
            </a:r>
            <a:r>
              <a:rPr lang="en-US" sz="2000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Copy Modify Merge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Offline </a:t>
            </a:r>
            <a:r>
              <a:rPr lang="en-US" sz="2000" dirty="0" err="1"/>
              <a:t>arbeiten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DevOps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Open Source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New ways / workflows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F2A97B-3621-475F-8430-B9E68463F812}"/>
              </a:ext>
            </a:extLst>
          </p:cNvPr>
          <p:cNvSpPr/>
          <p:nvPr/>
        </p:nvSpPr>
        <p:spPr>
          <a:xfrm>
            <a:off x="6096000" y="171120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/>
              <a:t>Zentrales</a:t>
            </a:r>
            <a:r>
              <a:rPr lang="en-US" sz="2000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Lock Modify Unlock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Single point of failure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/>
              <a:t>Einfache</a:t>
            </a:r>
            <a:r>
              <a:rPr lang="en-US" sz="2000" dirty="0"/>
              <a:t> </a:t>
            </a:r>
            <a:r>
              <a:rPr lang="en-US" sz="2000" dirty="0" err="1"/>
              <a:t>Kommandozeile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Access Controls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7FD5A0-349E-4B59-A28C-CDFB1F68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05" y="4448816"/>
            <a:ext cx="926083" cy="9260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48FFA0-DDEA-4476-B785-E9EE8A33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4565937"/>
            <a:ext cx="4046290" cy="5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Präsentationsmaterial ( 90min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Dokumentation</a:t>
            </a:r>
          </a:p>
        </p:txBody>
      </p:sp>
      <p:pic>
        <p:nvPicPr>
          <p:cNvPr id="6" name="Grafik 5" descr="Ein Bild, das Mann, Person, haltend, suchend enthält.&#10;&#10;Automatisch generierte Beschreibung">
            <a:extLst>
              <a:ext uri="{FF2B5EF4-FFF2-40B4-BE49-F238E27FC236}">
                <a16:creationId xmlns:a16="http://schemas.microsoft.com/office/drawing/2014/main" id="{C4C9A6ED-6827-4CEF-8038-D75ED95F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869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8990"/>
            <a:ext cx="3876089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https://about.gitlab.com/press/press-kit/</a:t>
            </a:r>
          </a:p>
          <a:p>
            <a:r>
              <a:rPr lang="de-DE" sz="800" dirty="0"/>
              <a:t>[3] https://upload.wikimedia.org/wikipedia/commons/4/4e/PTC_Integrity.png</a:t>
            </a:r>
          </a:p>
          <a:p>
            <a:r>
              <a:rPr lang="de-DE" sz="800" dirty="0"/>
              <a:t>[4] https://upload.wikimedia.org/wikipedia/commons/3/30/Subversion_logo.svg</a:t>
            </a:r>
          </a:p>
          <a:p>
            <a:r>
              <a:rPr lang="de-DE" sz="800" dirty="0"/>
              <a:t>[5] https://www.pngfly.com/png-87gk6i/</a:t>
            </a:r>
          </a:p>
          <a:p>
            <a:r>
              <a:rPr lang="de-DE" sz="800" dirty="0"/>
              <a:t>[6] https://codesandbox.io/s/5243r3n82l?from-embed</a:t>
            </a:r>
          </a:p>
          <a:p>
            <a:r>
              <a:rPr lang="de-DE" sz="800" dirty="0"/>
              <a:t>[7] https://www.pngfly.com/png-kvhyqn/</a:t>
            </a:r>
          </a:p>
          <a:p>
            <a:r>
              <a:rPr lang="de-DE" sz="800" dirty="0"/>
              <a:t>[8] https://www.pngfly.com/png-hj6fzd/</a:t>
            </a:r>
          </a:p>
          <a:p>
            <a:r>
              <a:rPr lang="de-DE" sz="800" dirty="0"/>
              <a:t>[9] https://www.pngfly.com/png-pb70sq/</a:t>
            </a:r>
          </a:p>
          <a:p>
            <a:r>
              <a:rPr lang="de-DE" sz="800" dirty="0"/>
              <a:t>[10] https://www.pngfly.com/png-7ew1f8/</a:t>
            </a:r>
          </a:p>
          <a:p>
            <a:r>
              <a:rPr lang="de-DE" sz="800" dirty="0"/>
              <a:t>[11] https://www.pngfly.com/png-29t3hg/</a:t>
            </a:r>
          </a:p>
          <a:p>
            <a:r>
              <a:rPr lang="de-DE" sz="800" dirty="0"/>
              <a:t>[12] https://www.pngfly.com/png-lgocpp/</a:t>
            </a:r>
          </a:p>
          <a:p>
            <a:r>
              <a:rPr lang="de-DE" sz="800" dirty="0"/>
              <a:t>[13] https://www.pngfly.com/png-add5yx/</a:t>
            </a:r>
          </a:p>
          <a:p>
            <a:r>
              <a:rPr lang="de-DE" sz="800" dirty="0"/>
              <a:t>[14] https://www.toptal.com/software/trunk-based-development-git-flow</a:t>
            </a:r>
          </a:p>
          <a:p>
            <a:r>
              <a:rPr lang="de-DE" sz="800" dirty="0"/>
              <a:t>[15] https://www.pngfly.com/png-pctgnw/</a:t>
            </a:r>
          </a:p>
          <a:p>
            <a:endParaRPr lang="de-DE" sz="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459A95C-59A5-4DA5-9275-91B5214DB09B}"/>
              </a:ext>
            </a:extLst>
          </p:cNvPr>
          <p:cNvSpPr txBox="1"/>
          <p:nvPr/>
        </p:nvSpPr>
        <p:spPr>
          <a:xfrm>
            <a:off x="5495925" y="1343165"/>
            <a:ext cx="4638675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[16] https://upload.wikimedia.org/wikipedia/commons/8/86/Teamcity_Logo.png</a:t>
            </a:r>
          </a:p>
          <a:p>
            <a:endParaRPr lang="de-DE" sz="800" dirty="0"/>
          </a:p>
          <a:p>
            <a:r>
              <a:rPr lang="de-DE" sz="800" dirty="0"/>
              <a:t>[17] https://upload.wikimedia.org/wikipedia/commons/e/e3/Jenkins_logo_with_title.svg</a:t>
            </a:r>
          </a:p>
          <a:p>
            <a:endParaRPr lang="de-DE" sz="800" dirty="0"/>
          </a:p>
          <a:p>
            <a:r>
              <a:rPr lang="de-DE" sz="800" dirty="0"/>
              <a:t>[18] https://www.stickpng.com/img/icons-logos-emojis/tech-companies/gitkraken-logo</a:t>
            </a:r>
          </a:p>
          <a:p>
            <a:endParaRPr lang="de-DE" sz="800" dirty="0"/>
          </a:p>
          <a:p>
            <a:r>
              <a:rPr lang="de-DE" sz="800" dirty="0"/>
              <a:t>[19] http://pngimg.com/download/73352</a:t>
            </a:r>
          </a:p>
          <a:p>
            <a:endParaRPr lang="de-DE" sz="800" dirty="0"/>
          </a:p>
          <a:p>
            <a:r>
              <a:rPr lang="de-DE" sz="800" dirty="0"/>
              <a:t>[20] https://www.iconfinder.com/icons/1608906/git_icon</a:t>
            </a:r>
          </a:p>
          <a:p>
            <a:endParaRPr lang="de-DE" sz="800" dirty="0"/>
          </a:p>
          <a:p>
            <a:r>
              <a:rPr lang="de-DE" sz="800" dirty="0"/>
              <a:t>[21] https://blog.cpanel.com/wp-content/uploads/2018/05/image2018-2-16_14-10-15.png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Strukturierung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Wartbarkeit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Nachweisbarkeit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Parallelität</a:t>
            </a:r>
          </a:p>
        </p:txBody>
      </p:sp>
      <p:pic>
        <p:nvPicPr>
          <p:cNvPr id="10" name="Grafik 9" descr="Ein Bild, das Zeichnung, Uhr, Schild enthält.&#10;&#10;Automatisch generierte Beschreibung">
            <a:extLst>
              <a:ext uri="{FF2B5EF4-FFF2-40B4-BE49-F238E27FC236}">
                <a16:creationId xmlns:a16="http://schemas.microsoft.com/office/drawing/2014/main" id="{DCF2B77C-4484-40C1-9F53-33A83D87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23" y="1211810"/>
            <a:ext cx="1810649" cy="756323"/>
          </a:xfrm>
          <a:prstGeom prst="rect">
            <a:avLst/>
          </a:prstGeom>
        </p:spPr>
      </p:pic>
      <p:pic>
        <p:nvPicPr>
          <p:cNvPr id="12" name="Grafik 11" descr="Ein Bild, das Zeichnung, Essen, Schild enthält.&#10;&#10;Automatisch generierte Beschreibung">
            <a:extLst>
              <a:ext uri="{FF2B5EF4-FFF2-40B4-BE49-F238E27FC236}">
                <a16:creationId xmlns:a16="http://schemas.microsoft.com/office/drawing/2014/main" id="{24BA87DA-B51A-40A9-B43B-6590171C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56" y="3860284"/>
            <a:ext cx="2492114" cy="5971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F02ED8A-5DD7-465F-A436-E6C7902BE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7238" y="4991498"/>
            <a:ext cx="4250182" cy="610133"/>
          </a:xfrm>
          <a:prstGeom prst="rect">
            <a:avLst/>
          </a:prstGeom>
        </p:spPr>
      </p:pic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EC1DE5-130B-4598-86C2-558FDF0C6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389" y="2626708"/>
            <a:ext cx="2529222" cy="11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„Projektarchiv“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Zentraler Ablageort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Visuelle Darstellung eines Repositorium: Baum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8ECD4F-3385-499F-89AB-7BDC330B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05" y="3512590"/>
            <a:ext cx="1805688" cy="1805688"/>
          </a:xfrm>
          <a:prstGeom prst="rect">
            <a:avLst/>
          </a:prstGeom>
        </p:spPr>
      </p:pic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16909" y="0"/>
            <a:ext cx="3390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527E2-66B6-42E9-80B4-6E788B9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Staging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1B2118-9C98-492B-8C3D-C702BCF8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Datei wird für Commit vorgemerkt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  <a:r>
              <a:rPr lang="de-DE" dirty="0" err="1"/>
              <a:t>gitignore</a:t>
            </a:r>
            <a:r>
              <a:rPr lang="de-DE" dirty="0"/>
              <a:t> um Dateien auszublenden</a:t>
            </a:r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9F147A20-DFDA-42F9-A549-8B52F19F5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5" t="5630" r="14649"/>
          <a:stretch/>
        </p:blipFill>
        <p:spPr>
          <a:xfrm>
            <a:off x="7466202" y="2835478"/>
            <a:ext cx="1988191" cy="26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1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0592-8E8D-42F2-8775-DFFAD3E2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72A2A-4B7D-4FB5-8F5A-CC9C2010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Zweites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lokalen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Bereitgestellte Dateien werden dem Commit hinzugefügt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Faustregel: Nur funktionierender Code wird </a:t>
            </a:r>
            <a:r>
              <a:rPr lang="de-DE" dirty="0" err="1"/>
              <a:t>commited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789DB8-28A5-40B1-B635-F72CC053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55" y="548492"/>
            <a:ext cx="417596" cy="4773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1CD453-C760-490A-88D0-F406DA3B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703041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 &amp; 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Push: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Drittes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globalen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Lokale Änderungen werden für alle sichtbar</a:t>
            </a:r>
          </a:p>
          <a:p>
            <a:r>
              <a:rPr lang="de-DE" dirty="0"/>
              <a:t>Pull: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Globale Änderungen werden lokal angewendet</a:t>
            </a:r>
          </a:p>
        </p:txBody>
      </p:sp>
      <p:pic>
        <p:nvPicPr>
          <p:cNvPr id="5" name="Grafik 4" descr="Ein Bild, das Essen, Zeichnung enthält.&#10;&#10;Automatisch generierte Beschreibung">
            <a:extLst>
              <a:ext uri="{FF2B5EF4-FFF2-40B4-BE49-F238E27FC236}">
                <a16:creationId xmlns:a16="http://schemas.microsoft.com/office/drawing/2014/main" id="{7E8903C5-BD9E-4645-81AB-4395332F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34" y="3098299"/>
            <a:ext cx="3080035" cy="23807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EF71579-5A3A-4D8F-8026-18E1D946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80" y="628305"/>
            <a:ext cx="350999" cy="3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 &amp; </a:t>
            </a:r>
            <a:r>
              <a:rPr lang="de-DE" dirty="0" err="1"/>
              <a:t>Stash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A0328-7478-48B4-830F-6D559FEC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Zwischenspeicher</a:t>
            </a:r>
          </a:p>
          <a:p>
            <a:r>
              <a:rPr lang="de-DE" dirty="0" err="1"/>
              <a:t>Stash</a:t>
            </a:r>
            <a:r>
              <a:rPr lang="de-DE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im </a:t>
            </a:r>
            <a:r>
              <a:rPr lang="de-DE" dirty="0" err="1"/>
              <a:t>Stash</a:t>
            </a:r>
            <a:r>
              <a:rPr lang="de-DE" dirty="0"/>
              <a:t>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Projektmappe wird gereinigt</a:t>
            </a:r>
          </a:p>
          <a:p>
            <a:r>
              <a:rPr lang="de-DE" dirty="0"/>
              <a:t>Pop: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auf Projektmappe angewandt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14EE3E-5B29-454C-B5CC-5F56E111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365" y="1378990"/>
            <a:ext cx="947652" cy="9476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3B05C1-7D15-455E-AEB8-309AA06A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25446" y="3512590"/>
            <a:ext cx="807490" cy="80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Abzweigung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Personen / Gruppen / Themen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0635F1-0EC9-470A-B185-FE4B3F27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00" y="596709"/>
            <a:ext cx="442504" cy="442504"/>
          </a:xfrm>
          <a:prstGeom prst="rect">
            <a:avLst/>
          </a:prstGeom>
        </p:spPr>
      </p:pic>
      <p:pic>
        <p:nvPicPr>
          <p:cNvPr id="9" name="Grafik 8" descr="Ein Bild, das Licht enthält.&#10;&#10;Automatisch generierte Beschreibung">
            <a:extLst>
              <a:ext uri="{FF2B5EF4-FFF2-40B4-BE49-F238E27FC236}">
                <a16:creationId xmlns:a16="http://schemas.microsoft.com/office/drawing/2014/main" id="{8679AEAD-A43D-4B7F-A7FB-DAC62D44A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8"/>
          <a:stretch/>
        </p:blipFill>
        <p:spPr>
          <a:xfrm>
            <a:off x="4144121" y="3223658"/>
            <a:ext cx="2969743" cy="30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82A6591-4E63-44BE-8C7F-6AF6AE3B3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8" r="26844"/>
          <a:stretch/>
        </p:blipFill>
        <p:spPr>
          <a:xfrm>
            <a:off x="7625595" y="600658"/>
            <a:ext cx="3691154" cy="55469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3549F7-93B6-4CA4-AA31-5B91CBE2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Gitflow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E501C-8C9B-4103-A5E2-E87D0D6E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Master  	| Releases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Hotfix	| Hotfix-Branch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Release	| </a:t>
            </a:r>
            <a:r>
              <a:rPr lang="en-US" dirty="0" err="1"/>
              <a:t>Kanidaten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Release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Develop	| </a:t>
            </a:r>
            <a:r>
              <a:rPr lang="en-US" dirty="0" err="1"/>
              <a:t>Hauptentwicklungspfad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Feature	||| </a:t>
            </a:r>
            <a:r>
              <a:rPr lang="en-US" dirty="0" err="1"/>
              <a:t>Erweiterungen</a:t>
            </a:r>
            <a:r>
              <a:rPr lang="en-US" dirty="0"/>
              <a:t> von </a:t>
            </a:r>
            <a:r>
              <a:rPr lang="en-US" dirty="0" err="1"/>
              <a:t>Funktionen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18251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587</Words>
  <Application>Microsoft Office PowerPoint</Application>
  <PresentationFormat>Breitbild</PresentationFormat>
  <Paragraphs>119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Wingdings</vt:lpstr>
      <vt:lpstr>Inhalt</vt:lpstr>
      <vt:lpstr>Titel grau</vt:lpstr>
      <vt:lpstr>PowerPoint-Präsentation</vt:lpstr>
      <vt:lpstr>Versionskontrolle</vt:lpstr>
      <vt:lpstr>Repository</vt:lpstr>
      <vt:lpstr>Staging</vt:lpstr>
      <vt:lpstr>Commit</vt:lpstr>
      <vt:lpstr>Push &amp; Pull</vt:lpstr>
      <vt:lpstr>Pop &amp; Stash</vt:lpstr>
      <vt:lpstr>Branches</vt:lpstr>
      <vt:lpstr>Gitflow</vt:lpstr>
      <vt:lpstr>Merge</vt:lpstr>
      <vt:lpstr>Rebase</vt:lpstr>
      <vt:lpstr>Squash</vt:lpstr>
      <vt:lpstr>Pull Requests</vt:lpstr>
      <vt:lpstr>Weiteres</vt:lpstr>
      <vt:lpstr>Tools</vt:lpstr>
      <vt:lpstr>Git vs Subversion</vt:lpstr>
      <vt:lpstr>Ziel der Arbeit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22</cp:revision>
  <cp:lastPrinted>2017-06-26T12:51:52Z</cp:lastPrinted>
  <dcterms:created xsi:type="dcterms:W3CDTF">2018-10-18T12:34:26Z</dcterms:created>
  <dcterms:modified xsi:type="dcterms:W3CDTF">2019-12-03T15:37:19Z</dcterms:modified>
</cp:coreProperties>
</file>